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82" r:id="rId2"/>
    <p:sldId id="354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B9F9"/>
    <a:srgbClr val="FDFCC8"/>
    <a:srgbClr val="FF00FF"/>
    <a:srgbClr val="FFE1FF"/>
    <a:srgbClr val="FFCCFF"/>
    <a:srgbClr val="E2F0D9"/>
    <a:srgbClr val="70AD47"/>
    <a:srgbClr val="EFF5FB"/>
    <a:srgbClr val="7F7F7F"/>
    <a:srgbClr val="7E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71" autoAdjust="0"/>
    <p:restoredTop sz="95179" autoAdjust="0"/>
  </p:normalViewPr>
  <p:slideViewPr>
    <p:cSldViewPr snapToGrid="0">
      <p:cViewPr varScale="1">
        <p:scale>
          <a:sx n="78" d="100"/>
          <a:sy n="78" d="100"/>
        </p:scale>
        <p:origin x="3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320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C6C3AAC-AB0E-0055-BF49-CDBD4B9D41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55BADFD-8B1F-A497-82D0-043BC8EC10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1751A-D18A-4C24-A258-3A25DF401783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769F14-5DAE-DC14-4310-4151D4993E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9EF09BA-533D-612F-0D6A-A18A89C78B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3820E-CF85-4039-940C-3E17756CD9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877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9098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 flipV="1">
            <a:off x="381784" y="5069945"/>
            <a:ext cx="6132137" cy="45719"/>
          </a:xfrm>
          <a:prstGeom prst="rect">
            <a:avLst/>
          </a:prstGeom>
          <a:gradFill flip="none" rotWithShape="1">
            <a:gsLst>
              <a:gs pos="0">
                <a:srgbClr val="33CCFF"/>
              </a:gs>
              <a:gs pos="65000">
                <a:srgbClr val="D2DAF4"/>
              </a:gs>
              <a:gs pos="70000">
                <a:srgbClr val="D9E0F6"/>
              </a:gs>
              <a:gs pos="3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lumMod val="48000"/>
                  <a:lumOff val="52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 b="1" dirty="0"/>
          </a:p>
        </p:txBody>
      </p:sp>
    </p:spTree>
    <p:extLst>
      <p:ext uri="{BB962C8B-B14F-4D97-AF65-F5344CB8AC3E}">
        <p14:creationId xmlns:p14="http://schemas.microsoft.com/office/powerpoint/2010/main" val="227259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784" y="148046"/>
            <a:ext cx="6448506" cy="724188"/>
          </a:xfrm>
        </p:spPr>
        <p:txBody>
          <a:bodyPr>
            <a:normAutofit/>
          </a:bodyPr>
          <a:lstStyle>
            <a:lvl1pPr>
              <a:defRPr sz="2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1057523"/>
            <a:ext cx="6448507" cy="8229600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9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29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087" y="2661810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テキスト プレースホルダー 6"/>
          <p:cNvSpPr txBox="1">
            <a:spLocks/>
          </p:cNvSpPr>
          <p:nvPr userDrawn="1"/>
        </p:nvSpPr>
        <p:spPr>
          <a:xfrm>
            <a:off x="148992" y="9669882"/>
            <a:ext cx="2344272" cy="187386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80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dirty="0">
                <a:solidFill>
                  <a:srgbClr val="7F7F7F"/>
                </a:solidFill>
              </a:rPr>
              <a:t>Copyright ©</a:t>
            </a:r>
            <a:r>
              <a:rPr lang="ja-JP" altLang="en-US" sz="1000" dirty="0">
                <a:solidFill>
                  <a:srgbClr val="7F7F7F"/>
                </a:solidFill>
              </a:rPr>
              <a:t>　</a:t>
            </a:r>
            <a:r>
              <a:rPr lang="en-US" altLang="ja-JP" sz="1000" dirty="0" err="1">
                <a:solidFill>
                  <a:srgbClr val="7F7F7F"/>
                </a:solidFill>
              </a:rPr>
              <a:t>Mynavi</a:t>
            </a:r>
            <a:r>
              <a:rPr lang="en-US" altLang="ja-JP" sz="1000" dirty="0">
                <a:solidFill>
                  <a:srgbClr val="7F7F7F"/>
                </a:solidFill>
              </a:rPr>
              <a:t> Corporation</a:t>
            </a:r>
            <a:endParaRPr lang="ja-JP" altLang="en-US" sz="1000" dirty="0">
              <a:solidFill>
                <a:srgbClr val="7F7F7F"/>
              </a:solidFill>
            </a:endParaRPr>
          </a:p>
        </p:txBody>
      </p:sp>
      <p:cxnSp>
        <p:nvCxnSpPr>
          <p:cNvPr id="15" name="直線コネクタ 14"/>
          <p:cNvCxnSpPr>
            <a:cxnSpLocks/>
          </p:cNvCxnSpPr>
          <p:nvPr userDrawn="1"/>
        </p:nvCxnSpPr>
        <p:spPr>
          <a:xfrm flipH="1">
            <a:off x="116632" y="9600376"/>
            <a:ext cx="6624000" cy="0"/>
          </a:xfrm>
          <a:prstGeom prst="line">
            <a:avLst/>
          </a:prstGeom>
          <a:ln w="9525" cap="flat" cmpd="sng" algn="ctr">
            <a:solidFill>
              <a:srgbClr val="ACAC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 userDrawn="1"/>
        </p:nvSpPr>
        <p:spPr>
          <a:xfrm>
            <a:off x="3268980" y="9680366"/>
            <a:ext cx="2677985" cy="206376"/>
          </a:xfrm>
          <a:prstGeom prst="rect">
            <a:avLst/>
          </a:prstGeom>
          <a:noFill/>
          <a:ln>
            <a:noFill/>
          </a:ln>
        </p:spPr>
        <p:txBody>
          <a:bodyPr wrap="square" lIns="0" tIns="10800" rIns="0" bIns="0" rtlCol="0" anchor="t" anchorCtr="0">
            <a:noAutofit/>
          </a:bodyPr>
          <a:lstStyle/>
          <a:p>
            <a:pPr algn="r" fontAlgn="ctr">
              <a:buClr>
                <a:srgbClr val="00BCD4"/>
              </a:buClr>
              <a:buSzPct val="80000"/>
            </a:pPr>
            <a:r>
              <a:rPr lang="ja-JP" altLang="en-US" sz="900" dirty="0">
                <a:solidFill>
                  <a:srgbClr val="7E7E7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エンゲージメント診断</a:t>
            </a:r>
            <a:endParaRPr kumimoji="1" lang="ja-JP" altLang="en-US" sz="900" dirty="0">
              <a:solidFill>
                <a:srgbClr val="7E7E7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27680" y="9610986"/>
            <a:ext cx="798303" cy="233790"/>
          </a:xfrm>
          <a:prstGeom prst="rect">
            <a:avLst/>
          </a:prstGeom>
        </p:spPr>
      </p:pic>
      <p:cxnSp>
        <p:nvCxnSpPr>
          <p:cNvPr id="23" name="直線コネクタ 22"/>
          <p:cNvCxnSpPr>
            <a:cxnSpLocks/>
          </p:cNvCxnSpPr>
          <p:nvPr userDrawn="1"/>
        </p:nvCxnSpPr>
        <p:spPr>
          <a:xfrm flipH="1" flipV="1">
            <a:off x="116634" y="115200"/>
            <a:ext cx="5144298" cy="9468"/>
          </a:xfrm>
          <a:prstGeom prst="line">
            <a:avLst/>
          </a:prstGeom>
          <a:ln w="3175" cap="flat" cmpd="sng" algn="ctr">
            <a:solidFill>
              <a:srgbClr val="008CD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rexta（クレクタ）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714" y="61382"/>
            <a:ext cx="1419225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14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198784" y="153063"/>
            <a:ext cx="6448506" cy="490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sz="2000" dirty="0"/>
              <a:t>課題整理ワークシート</a:t>
            </a:r>
          </a:p>
        </p:txBody>
      </p:sp>
      <p:sp>
        <p:nvSpPr>
          <p:cNvPr id="13" name="四角形: 角を丸くする 12"/>
          <p:cNvSpPr/>
          <p:nvPr/>
        </p:nvSpPr>
        <p:spPr>
          <a:xfrm>
            <a:off x="341899" y="692345"/>
            <a:ext cx="6220326" cy="312904"/>
          </a:xfrm>
          <a:prstGeom prst="roundRect">
            <a:avLst/>
          </a:prstGeom>
          <a:solidFill>
            <a:srgbClr val="E7B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現状把握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41898" y="1153531"/>
            <a:ext cx="6191248" cy="32087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5617" y="1228912"/>
            <a:ext cx="6017184" cy="384721"/>
          </a:xfrm>
          <a:prstGeom prst="rect">
            <a:avLst/>
          </a:prstGeom>
          <a:solidFill>
            <a:srgbClr val="E7B9F9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 私たちの組織のエンゲージメント状態は？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（属性ごとの差や、前回の結果・全社平均などと比較して気付いたこと）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27227" y="4895427"/>
            <a:ext cx="6025574" cy="246221"/>
          </a:xfrm>
          <a:prstGeom prst="rect">
            <a:avLst/>
          </a:prstGeom>
          <a:solidFill>
            <a:srgbClr val="E7B9F9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 プラスの影響を与えている要因は？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35615" y="7309940"/>
            <a:ext cx="6017185" cy="246221"/>
          </a:xfrm>
          <a:prstGeom prst="rect">
            <a:avLst/>
          </a:prstGeom>
          <a:solidFill>
            <a:srgbClr val="E7B9F9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 マイナスの影響を与えている要因は？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569A5A-23EB-C445-4255-FC7FED31D1EA}"/>
              </a:ext>
            </a:extLst>
          </p:cNvPr>
          <p:cNvSpPr txBox="1"/>
          <p:nvPr/>
        </p:nvSpPr>
        <p:spPr>
          <a:xfrm>
            <a:off x="403698" y="706477"/>
            <a:ext cx="43008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STEP1</a:t>
            </a:r>
            <a:endParaRPr lang="ja-JP" altLang="en-US" sz="14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FEAB57-34D2-B435-444F-C408FD8AD692}"/>
              </a:ext>
            </a:extLst>
          </p:cNvPr>
          <p:cNvSpPr/>
          <p:nvPr/>
        </p:nvSpPr>
        <p:spPr>
          <a:xfrm>
            <a:off x="341899" y="7246089"/>
            <a:ext cx="6220326" cy="221701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ECF10AB-B2BA-B71A-1B96-DC95DAD88D9C}"/>
              </a:ext>
            </a:extLst>
          </p:cNvPr>
          <p:cNvSpPr/>
          <p:nvPr/>
        </p:nvSpPr>
        <p:spPr>
          <a:xfrm>
            <a:off x="341898" y="4838127"/>
            <a:ext cx="6220327" cy="221701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二等辺三角形 1">
            <a:extLst>
              <a:ext uri="{FF2B5EF4-FFF2-40B4-BE49-F238E27FC236}">
                <a16:creationId xmlns:a16="http://schemas.microsoft.com/office/drawing/2014/main" id="{42526C65-04CA-3FCF-107B-79F87B4ED26D}"/>
              </a:ext>
            </a:extLst>
          </p:cNvPr>
          <p:cNvSpPr/>
          <p:nvPr/>
        </p:nvSpPr>
        <p:spPr>
          <a:xfrm rot="10800000">
            <a:off x="2826756" y="4460000"/>
            <a:ext cx="998621" cy="280400"/>
          </a:xfrm>
          <a:prstGeom prst="triangle">
            <a:avLst/>
          </a:prstGeom>
          <a:solidFill>
            <a:srgbClr val="E7B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028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E805E4D5-D64B-9D36-6684-77B5F6AA5CFA}"/>
              </a:ext>
            </a:extLst>
          </p:cNvPr>
          <p:cNvSpPr/>
          <p:nvPr/>
        </p:nvSpPr>
        <p:spPr>
          <a:xfrm>
            <a:off x="343897" y="3460930"/>
            <a:ext cx="6220326" cy="3129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目指したい姿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98784" y="153063"/>
            <a:ext cx="6448506" cy="490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sz="2000" dirty="0"/>
              <a:t>課題整理ワークシート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64867" y="1122310"/>
            <a:ext cx="6181902" cy="223335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5C25942-519C-06F3-860C-BB6505644BAF}"/>
              </a:ext>
            </a:extLst>
          </p:cNvPr>
          <p:cNvSpPr txBox="1"/>
          <p:nvPr/>
        </p:nvSpPr>
        <p:spPr>
          <a:xfrm>
            <a:off x="441143" y="1189603"/>
            <a:ext cx="6038514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①どんな組織を目指したい？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メンバーが目標に向かっていきいきと働けるのはどんな職場？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0D2C8A6-6508-8BCD-BD65-DB20FFBE621D}"/>
              </a:ext>
            </a:extLst>
          </p:cNvPr>
          <p:cNvSpPr txBox="1"/>
          <p:nvPr/>
        </p:nvSpPr>
        <p:spPr>
          <a:xfrm>
            <a:off x="428796" y="6377088"/>
            <a:ext cx="6062090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 目指したい姿に向けて増やしたいことは？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248266-6C46-0730-2DE3-9223CCB3FB7D}"/>
              </a:ext>
            </a:extLst>
          </p:cNvPr>
          <p:cNvSpPr txBox="1"/>
          <p:nvPr/>
        </p:nvSpPr>
        <p:spPr>
          <a:xfrm>
            <a:off x="428796" y="8009081"/>
            <a:ext cx="6066616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 目指したい姿に向けて減らしたいことは？</a:t>
            </a:r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90F19EEE-6DC3-D6A4-44A4-FDA2263C61A0}"/>
              </a:ext>
            </a:extLst>
          </p:cNvPr>
          <p:cNvSpPr/>
          <p:nvPr/>
        </p:nvSpPr>
        <p:spPr>
          <a:xfrm rot="10800000">
            <a:off x="2911817" y="6001650"/>
            <a:ext cx="998621" cy="2804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EF876B-D090-8D9D-4D95-546FDE66FB60}"/>
              </a:ext>
            </a:extLst>
          </p:cNvPr>
          <p:cNvSpPr txBox="1"/>
          <p:nvPr/>
        </p:nvSpPr>
        <p:spPr>
          <a:xfrm>
            <a:off x="428796" y="3964564"/>
            <a:ext cx="6066616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 目指したい姿と現状とのギャップは？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954C432-710C-2491-89F2-5DA3202F8EAE}"/>
              </a:ext>
            </a:extLst>
          </p:cNvPr>
          <p:cNvSpPr/>
          <p:nvPr/>
        </p:nvSpPr>
        <p:spPr>
          <a:xfrm>
            <a:off x="362588" y="3904350"/>
            <a:ext cx="6199637" cy="2032419"/>
          </a:xfrm>
          <a:prstGeom prst="rect">
            <a:avLst/>
          </a:prstGeom>
          <a:noFill/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4433BA4-3492-981B-2CD0-4FE261CB2C1A}"/>
              </a:ext>
            </a:extLst>
          </p:cNvPr>
          <p:cNvSpPr txBox="1"/>
          <p:nvPr/>
        </p:nvSpPr>
        <p:spPr>
          <a:xfrm>
            <a:off x="329261" y="3496441"/>
            <a:ext cx="10939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400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7002F6E-C527-B364-4EA7-E15C9C4E9D86}"/>
              </a:ext>
            </a:extLst>
          </p:cNvPr>
          <p:cNvSpPr/>
          <p:nvPr/>
        </p:nvSpPr>
        <p:spPr>
          <a:xfrm>
            <a:off x="370975" y="7955280"/>
            <a:ext cx="6191249" cy="1519110"/>
          </a:xfrm>
          <a:prstGeom prst="rect">
            <a:avLst/>
          </a:prstGeom>
          <a:noFill/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DA6CA04-E194-4A45-CB0A-DA39D684B5AD}"/>
              </a:ext>
            </a:extLst>
          </p:cNvPr>
          <p:cNvSpPr/>
          <p:nvPr/>
        </p:nvSpPr>
        <p:spPr>
          <a:xfrm>
            <a:off x="364867" y="6312435"/>
            <a:ext cx="6197357" cy="1519110"/>
          </a:xfrm>
          <a:prstGeom prst="rect">
            <a:avLst/>
          </a:prstGeom>
          <a:noFill/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E6E1FAEA-EE6A-9A9F-2E03-FA61A6462C65}"/>
              </a:ext>
            </a:extLst>
          </p:cNvPr>
          <p:cNvSpPr/>
          <p:nvPr/>
        </p:nvSpPr>
        <p:spPr>
          <a:xfrm>
            <a:off x="341899" y="692345"/>
            <a:ext cx="6220326" cy="31290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目指したい姿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C1C4FA2-BB38-D7BE-010D-5E434F02377B}"/>
              </a:ext>
            </a:extLst>
          </p:cNvPr>
          <p:cNvSpPr txBox="1"/>
          <p:nvPr/>
        </p:nvSpPr>
        <p:spPr>
          <a:xfrm>
            <a:off x="403698" y="706477"/>
            <a:ext cx="138315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741281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115</Words>
  <Application>Microsoft Office PowerPoint</Application>
  <PresentationFormat>A4 210 x 297 mm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メイリオ</vt:lpstr>
      <vt:lpstr>游ゴシック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2024-03-29T00:41:22Z</dcterms:created>
  <dcterms:modified xsi:type="dcterms:W3CDTF">2024-03-29T00:41:45Z</dcterms:modified>
</cp:coreProperties>
</file>