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83" r:id="rId2"/>
    <p:sldId id="355" r:id="rId3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CC8"/>
    <a:srgbClr val="E7B9F9"/>
    <a:srgbClr val="FF00FF"/>
    <a:srgbClr val="FFE1FF"/>
    <a:srgbClr val="FFCCFF"/>
    <a:srgbClr val="E2F0D9"/>
    <a:srgbClr val="70AD47"/>
    <a:srgbClr val="EFF5FB"/>
    <a:srgbClr val="7F7F7F"/>
    <a:srgbClr val="7E7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71" autoAdjust="0"/>
    <p:restoredTop sz="95179" autoAdjust="0"/>
  </p:normalViewPr>
  <p:slideViewPr>
    <p:cSldViewPr snapToGrid="0">
      <p:cViewPr varScale="1">
        <p:scale>
          <a:sx n="78" d="100"/>
          <a:sy n="78" d="100"/>
        </p:scale>
        <p:origin x="35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8" d="100"/>
          <a:sy n="58" d="100"/>
        </p:scale>
        <p:origin x="3320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C6C3AAC-AB0E-0055-BF49-CDBD4B9D41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5BADFD-8B1F-A497-82D0-043BC8EC10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D1751A-D18A-4C24-A258-3A25DF401783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E769F14-5DAE-DC14-4310-4151D4993E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9EF09BA-533D-612F-0D6A-A18A89C78BB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A3820E-CF85-4039-940C-3E17756CD9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877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9098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7" name="正方形/長方形 6"/>
          <p:cNvSpPr/>
          <p:nvPr userDrawn="1"/>
        </p:nvSpPr>
        <p:spPr>
          <a:xfrm flipV="1">
            <a:off x="381784" y="5069945"/>
            <a:ext cx="6132137" cy="45719"/>
          </a:xfrm>
          <a:prstGeom prst="rect">
            <a:avLst/>
          </a:prstGeom>
          <a:gradFill flip="none" rotWithShape="1">
            <a:gsLst>
              <a:gs pos="0">
                <a:srgbClr val="33CCFF"/>
              </a:gs>
              <a:gs pos="65000">
                <a:srgbClr val="D2DAF4"/>
              </a:gs>
              <a:gs pos="70000">
                <a:srgbClr val="D9E0F6"/>
              </a:gs>
              <a:gs pos="36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  <a:lumMod val="48000"/>
                  <a:lumOff val="52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1" b="1" dirty="0"/>
          </a:p>
        </p:txBody>
      </p:sp>
    </p:spTree>
    <p:extLst>
      <p:ext uri="{BB962C8B-B14F-4D97-AF65-F5344CB8AC3E}">
        <p14:creationId xmlns:p14="http://schemas.microsoft.com/office/powerpoint/2010/main" val="227259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784" y="148046"/>
            <a:ext cx="6448506" cy="724188"/>
          </a:xfrm>
        </p:spPr>
        <p:txBody>
          <a:bodyPr>
            <a:normAutofit/>
          </a:bodyPr>
          <a:lstStyle>
            <a:lvl1pPr>
              <a:defRPr sz="28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783" y="1057523"/>
            <a:ext cx="6448507" cy="8229600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29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929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087" y="2661810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テキスト プレースホルダー 6"/>
          <p:cNvSpPr txBox="1">
            <a:spLocks/>
          </p:cNvSpPr>
          <p:nvPr userDrawn="1"/>
        </p:nvSpPr>
        <p:spPr>
          <a:xfrm>
            <a:off x="116632" y="9657390"/>
            <a:ext cx="2344272" cy="187386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800" kern="1200" baseline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000" dirty="0">
                <a:solidFill>
                  <a:srgbClr val="7F7F7F"/>
                </a:solidFill>
              </a:rPr>
              <a:t>Copyright ©</a:t>
            </a:r>
            <a:r>
              <a:rPr lang="ja-JP" altLang="en-US" sz="1000" dirty="0">
                <a:solidFill>
                  <a:srgbClr val="7F7F7F"/>
                </a:solidFill>
              </a:rPr>
              <a:t>　</a:t>
            </a:r>
            <a:r>
              <a:rPr lang="en-US" altLang="ja-JP" sz="1000" dirty="0" err="1">
                <a:solidFill>
                  <a:srgbClr val="7F7F7F"/>
                </a:solidFill>
              </a:rPr>
              <a:t>Mynavi</a:t>
            </a:r>
            <a:r>
              <a:rPr lang="en-US" altLang="ja-JP" sz="1000" dirty="0">
                <a:solidFill>
                  <a:srgbClr val="7F7F7F"/>
                </a:solidFill>
              </a:rPr>
              <a:t> Corporation</a:t>
            </a:r>
            <a:endParaRPr lang="ja-JP" altLang="en-US" sz="1000" dirty="0">
              <a:solidFill>
                <a:srgbClr val="7F7F7F"/>
              </a:solidFill>
            </a:endParaRPr>
          </a:p>
        </p:txBody>
      </p:sp>
      <p:cxnSp>
        <p:nvCxnSpPr>
          <p:cNvPr id="15" name="直線コネクタ 14"/>
          <p:cNvCxnSpPr>
            <a:cxnSpLocks/>
          </p:cNvCxnSpPr>
          <p:nvPr userDrawn="1"/>
        </p:nvCxnSpPr>
        <p:spPr>
          <a:xfrm flipH="1">
            <a:off x="116632" y="9600376"/>
            <a:ext cx="6624000" cy="0"/>
          </a:xfrm>
          <a:prstGeom prst="line">
            <a:avLst/>
          </a:prstGeom>
          <a:ln w="9525" cap="flat" cmpd="sng" algn="ctr">
            <a:solidFill>
              <a:srgbClr val="ACACAC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106333" y="9674910"/>
            <a:ext cx="1878732" cy="115887"/>
          </a:xfrm>
          <a:prstGeom prst="rect">
            <a:avLst/>
          </a:prstGeom>
          <a:noFill/>
          <a:ln>
            <a:noFill/>
          </a:ln>
        </p:spPr>
        <p:txBody>
          <a:bodyPr wrap="square" lIns="0" tIns="10800" rIns="0" bIns="0" rtlCol="0" anchor="t" anchorCtr="0">
            <a:noAutofit/>
          </a:bodyPr>
          <a:lstStyle/>
          <a:p>
            <a:pPr algn="r" fontAlgn="ctr">
              <a:buClr>
                <a:srgbClr val="00BCD4"/>
              </a:buClr>
              <a:buSzPct val="80000"/>
            </a:pPr>
            <a:r>
              <a:rPr lang="ja-JP" altLang="en-US" sz="900" dirty="0">
                <a:solidFill>
                  <a:srgbClr val="7E7E7E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エンゲージメント診断</a:t>
            </a:r>
            <a:endParaRPr kumimoji="1" lang="ja-JP" altLang="en-US" sz="900" dirty="0">
              <a:solidFill>
                <a:srgbClr val="7E7E7E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22" name="図 2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27680" y="9610986"/>
            <a:ext cx="798303" cy="233790"/>
          </a:xfrm>
          <a:prstGeom prst="rect">
            <a:avLst/>
          </a:prstGeom>
        </p:spPr>
      </p:pic>
      <p:cxnSp>
        <p:nvCxnSpPr>
          <p:cNvPr id="23" name="直線コネクタ 22"/>
          <p:cNvCxnSpPr>
            <a:cxnSpLocks/>
          </p:cNvCxnSpPr>
          <p:nvPr userDrawn="1"/>
        </p:nvCxnSpPr>
        <p:spPr>
          <a:xfrm flipH="1" flipV="1">
            <a:off x="116634" y="115200"/>
            <a:ext cx="5144298" cy="9468"/>
          </a:xfrm>
          <a:prstGeom prst="line">
            <a:avLst/>
          </a:prstGeom>
          <a:ln w="3175" cap="flat" cmpd="sng" algn="ctr">
            <a:solidFill>
              <a:srgbClr val="008CD6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crexta（クレクタ）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714" y="61382"/>
            <a:ext cx="1419225" cy="390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8149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98784" y="153063"/>
            <a:ext cx="6448506" cy="490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2000" dirty="0"/>
              <a:t>アクションプランシート</a:t>
            </a:r>
          </a:p>
        </p:txBody>
      </p:sp>
      <p:sp>
        <p:nvSpPr>
          <p:cNvPr id="32" name="四角形: 角を丸くする 31"/>
          <p:cNvSpPr/>
          <p:nvPr/>
        </p:nvSpPr>
        <p:spPr>
          <a:xfrm>
            <a:off x="199621" y="660927"/>
            <a:ext cx="6458758" cy="2088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アクションプラン①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80CA062-C988-F579-F79F-DF1D4E5AC96A}"/>
              </a:ext>
            </a:extLst>
          </p:cNvPr>
          <p:cNvSpPr txBox="1"/>
          <p:nvPr/>
        </p:nvSpPr>
        <p:spPr>
          <a:xfrm>
            <a:off x="263030" y="1020065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「アクションプラン名」と「目的」記入しましょう。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FE12249-698E-FE2D-D63B-4E53EEDC2C6B}"/>
              </a:ext>
            </a:extLst>
          </p:cNvPr>
          <p:cNvSpPr txBox="1"/>
          <p:nvPr/>
        </p:nvSpPr>
        <p:spPr>
          <a:xfrm>
            <a:off x="263029" y="2464392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「いつまでに」「誰が」「何をするか」を記入しましょう。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94C6AEE-C6FD-2CEF-4683-98A8B40855A4}"/>
              </a:ext>
            </a:extLst>
          </p:cNvPr>
          <p:cNvSpPr txBox="1"/>
          <p:nvPr/>
        </p:nvSpPr>
        <p:spPr>
          <a:xfrm>
            <a:off x="274180" y="3867007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「どんな状態を目指すか」を記入しましょう。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8C663B7-6EF8-C8F3-6DB7-8B912862486C}"/>
              </a:ext>
            </a:extLst>
          </p:cNvPr>
          <p:cNvSpPr/>
          <p:nvPr/>
        </p:nvSpPr>
        <p:spPr>
          <a:xfrm>
            <a:off x="221456" y="5555089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4D5742C-328A-3306-AD42-9D0C222435F8}"/>
              </a:ext>
            </a:extLst>
          </p:cNvPr>
          <p:cNvSpPr txBox="1"/>
          <p:nvPr/>
        </p:nvSpPr>
        <p:spPr>
          <a:xfrm>
            <a:off x="274552" y="5614208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「アクションプラン名」と「目的」を記入しましょう。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410A83B-13A6-41D6-3A1A-B45CC5230B9E}"/>
              </a:ext>
            </a:extLst>
          </p:cNvPr>
          <p:cNvSpPr txBox="1"/>
          <p:nvPr/>
        </p:nvSpPr>
        <p:spPr>
          <a:xfrm>
            <a:off x="274551" y="6947023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「いつまでに」「誰が」「何をするか」を記入しましょう。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5838CA8-7AD1-4C49-326B-F0C11F5B946D}"/>
              </a:ext>
            </a:extLst>
          </p:cNvPr>
          <p:cNvSpPr txBox="1"/>
          <p:nvPr/>
        </p:nvSpPr>
        <p:spPr>
          <a:xfrm>
            <a:off x="274551" y="8316187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「どんな状態を目指すか」を記入しましょう。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11C8DEFB-B81D-8E8B-2C13-E35EA1616E54}"/>
              </a:ext>
            </a:extLst>
          </p:cNvPr>
          <p:cNvSpPr/>
          <p:nvPr/>
        </p:nvSpPr>
        <p:spPr>
          <a:xfrm>
            <a:off x="188531" y="5225372"/>
            <a:ext cx="6458758" cy="20883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アクションプラン②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701BABEA-34E2-A47D-AB21-629E04D97D4C}"/>
              </a:ext>
            </a:extLst>
          </p:cNvPr>
          <p:cNvSpPr/>
          <p:nvPr/>
        </p:nvSpPr>
        <p:spPr>
          <a:xfrm>
            <a:off x="207932" y="6911814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6D5B709-EB9D-6331-0C09-1815C893A50E}"/>
              </a:ext>
            </a:extLst>
          </p:cNvPr>
          <p:cNvSpPr/>
          <p:nvPr/>
        </p:nvSpPr>
        <p:spPr>
          <a:xfrm>
            <a:off x="217741" y="8272264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62872E8-85F0-A67F-D36F-1DA75EB1E5E1}"/>
              </a:ext>
            </a:extLst>
          </p:cNvPr>
          <p:cNvSpPr/>
          <p:nvPr/>
        </p:nvSpPr>
        <p:spPr>
          <a:xfrm>
            <a:off x="206805" y="3803980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B99A4DA-2E53-63C6-35A0-D5D0D5519616}"/>
              </a:ext>
            </a:extLst>
          </p:cNvPr>
          <p:cNvSpPr/>
          <p:nvPr/>
        </p:nvSpPr>
        <p:spPr>
          <a:xfrm>
            <a:off x="217741" y="2372428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6B06A3A-C509-D13D-7209-B1C9145CD586}"/>
              </a:ext>
            </a:extLst>
          </p:cNvPr>
          <p:cNvSpPr/>
          <p:nvPr/>
        </p:nvSpPr>
        <p:spPr>
          <a:xfrm>
            <a:off x="193656" y="958475"/>
            <a:ext cx="6448507" cy="1282063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501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198784" y="153063"/>
            <a:ext cx="6448506" cy="490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28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defRPr>
            </a:lvl1pPr>
          </a:lstStyle>
          <a:p>
            <a:r>
              <a:rPr lang="ja-JP" altLang="en-US" sz="2000" dirty="0"/>
              <a:t>アクションプランシート</a:t>
            </a:r>
          </a:p>
        </p:txBody>
      </p:sp>
      <p:sp>
        <p:nvSpPr>
          <p:cNvPr id="35" name="四角形: 角を丸くする 34"/>
          <p:cNvSpPr/>
          <p:nvPr/>
        </p:nvSpPr>
        <p:spPr>
          <a:xfrm>
            <a:off x="183406" y="635669"/>
            <a:ext cx="6458758" cy="228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進捗と振り返り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8783" y="620067"/>
            <a:ext cx="1026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か月後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D11D5D2-408A-5CD5-CC45-FA3CD98E2DBF}"/>
              </a:ext>
            </a:extLst>
          </p:cNvPr>
          <p:cNvSpPr/>
          <p:nvPr/>
        </p:nvSpPr>
        <p:spPr>
          <a:xfrm>
            <a:off x="201768" y="953942"/>
            <a:ext cx="6448507" cy="100412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5F72CA8-7A09-8C91-0A11-77857014F62A}"/>
              </a:ext>
            </a:extLst>
          </p:cNvPr>
          <p:cNvSpPr txBox="1"/>
          <p:nvPr/>
        </p:nvSpPr>
        <p:spPr>
          <a:xfrm>
            <a:off x="260647" y="998483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立てた「アクションプラン」を記入しましょう。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FE6F06FC-F42C-9A36-9191-D9D0E5E4CF84}"/>
              </a:ext>
            </a:extLst>
          </p:cNvPr>
          <p:cNvSpPr/>
          <p:nvPr/>
        </p:nvSpPr>
        <p:spPr>
          <a:xfrm>
            <a:off x="198783" y="2093641"/>
            <a:ext cx="6448507" cy="122853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0B06F5B-D5D6-45F6-712F-9BA552FB08BE}"/>
              </a:ext>
            </a:extLst>
          </p:cNvPr>
          <p:cNvSpPr txBox="1"/>
          <p:nvPr/>
        </p:nvSpPr>
        <p:spPr>
          <a:xfrm>
            <a:off x="257662" y="2138183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「達成状況」を記入しましょう。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68DB7C1-971A-73C6-F0F7-10D3C6CDDA8F}"/>
              </a:ext>
            </a:extLst>
          </p:cNvPr>
          <p:cNvSpPr/>
          <p:nvPr/>
        </p:nvSpPr>
        <p:spPr>
          <a:xfrm>
            <a:off x="198783" y="3422366"/>
            <a:ext cx="6448507" cy="153700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97378B2-7024-24B5-9C07-DF6AB40F0A02}"/>
              </a:ext>
            </a:extLst>
          </p:cNvPr>
          <p:cNvSpPr txBox="1"/>
          <p:nvPr/>
        </p:nvSpPr>
        <p:spPr>
          <a:xfrm>
            <a:off x="257662" y="3466907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「変化」「気づき」「改善点」を記入しましょう。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10513D8A-7205-4036-62E8-DB6B70B6E2A8}"/>
              </a:ext>
            </a:extLst>
          </p:cNvPr>
          <p:cNvSpPr/>
          <p:nvPr/>
        </p:nvSpPr>
        <p:spPr>
          <a:xfrm>
            <a:off x="188532" y="5102010"/>
            <a:ext cx="6458758" cy="228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進捗と振り返り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9835" y="5108046"/>
            <a:ext cx="10269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■</a:t>
            </a:r>
            <a:r>
              <a:rPr kumimoji="1" lang="en-US" altLang="ja-JP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か月後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915B94D-9C59-F030-A7B5-DFF8EA0F9DC0}"/>
              </a:ext>
            </a:extLst>
          </p:cNvPr>
          <p:cNvSpPr/>
          <p:nvPr/>
        </p:nvSpPr>
        <p:spPr>
          <a:xfrm>
            <a:off x="207731" y="5465511"/>
            <a:ext cx="6448507" cy="100412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2682B12-3D9B-3DA7-93B4-E9220E952C7E}"/>
              </a:ext>
            </a:extLst>
          </p:cNvPr>
          <p:cNvSpPr txBox="1"/>
          <p:nvPr/>
        </p:nvSpPr>
        <p:spPr>
          <a:xfrm>
            <a:off x="266610" y="5510052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立てた「アクションプラン」を記入しましょう。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D5DDB2-4A51-367C-49F5-CF65FF791F7C}"/>
              </a:ext>
            </a:extLst>
          </p:cNvPr>
          <p:cNvSpPr/>
          <p:nvPr/>
        </p:nvSpPr>
        <p:spPr>
          <a:xfrm>
            <a:off x="204746" y="6605210"/>
            <a:ext cx="6448507" cy="122853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72FD9E7-995F-D68C-EAEB-C87093C16DA6}"/>
              </a:ext>
            </a:extLst>
          </p:cNvPr>
          <p:cNvSpPr txBox="1"/>
          <p:nvPr/>
        </p:nvSpPr>
        <p:spPr>
          <a:xfrm>
            <a:off x="263625" y="6649752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「達成状況」を記入しましょう。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7542ED-C9EF-0815-C81E-C2BD8DEB5877}"/>
              </a:ext>
            </a:extLst>
          </p:cNvPr>
          <p:cNvSpPr/>
          <p:nvPr/>
        </p:nvSpPr>
        <p:spPr>
          <a:xfrm>
            <a:off x="204746" y="7933935"/>
            <a:ext cx="6448507" cy="153700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1EB1661-DC08-1044-7C3B-6B9C51C02894}"/>
              </a:ext>
            </a:extLst>
          </p:cNvPr>
          <p:cNvSpPr txBox="1"/>
          <p:nvPr/>
        </p:nvSpPr>
        <p:spPr>
          <a:xfrm>
            <a:off x="263625" y="7978476"/>
            <a:ext cx="6331201" cy="24622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「変化」「気づき」「改善点」を記入しましょう。</a:t>
            </a:r>
            <a:endParaRPr kumimoji="1" lang="ja-JP" altLang="en-US" sz="9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700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159</Words>
  <Application>Microsoft Office PowerPoint</Application>
  <PresentationFormat>A4 210 x 297 mm</PresentationFormat>
  <Paragraphs>20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メイリオ</vt:lpstr>
      <vt:lpstr>游ゴシック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2024-03-29T00:40:36Z</dcterms:created>
  <dcterms:modified xsi:type="dcterms:W3CDTF">2024-03-29T00:40:47Z</dcterms:modified>
</cp:coreProperties>
</file>